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4" r:id="rId6"/>
    <p:sldId id="273" r:id="rId7"/>
    <p:sldId id="257" r:id="rId8"/>
    <p:sldId id="300" r:id="rId9"/>
    <p:sldId id="301" r:id="rId10"/>
    <p:sldId id="272" r:id="rId11"/>
    <p:sldId id="262" r:id="rId12"/>
    <p:sldId id="297" r:id="rId13"/>
    <p:sldId id="298" r:id="rId14"/>
    <p:sldId id="299" r:id="rId15"/>
    <p:sldId id="277" r:id="rId16"/>
    <p:sldId id="302" r:id="rId17"/>
    <p:sldId id="303" r:id="rId18"/>
    <p:sldId id="304" r:id="rId19"/>
    <p:sldId id="305" r:id="rId20"/>
    <p:sldId id="282" r:id="rId21"/>
    <p:sldId id="306" r:id="rId22"/>
    <p:sldId id="313" r:id="rId23"/>
    <p:sldId id="308" r:id="rId24"/>
    <p:sldId id="290" r:id="rId25"/>
    <p:sldId id="314" r:id="rId26"/>
    <p:sldId id="315" r:id="rId27"/>
    <p:sldId id="312" r:id="rId28"/>
    <p:sldId id="310" r:id="rId29"/>
    <p:sldId id="311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64314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00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52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43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47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84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41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2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64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086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20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8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96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71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82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9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559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62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21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0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88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0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94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72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90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41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3887" y="2533982"/>
            <a:ext cx="4197886" cy="2484407"/>
          </a:xfrm>
        </p:spPr>
        <p:txBody>
          <a:bodyPr/>
          <a:lstStyle/>
          <a:p>
            <a:r>
              <a:rPr lang="en-US" sz="2800" dirty="0"/>
              <a:t>CRYPTOCURRENCY PRICE PREDICTION USING</a:t>
            </a:r>
            <a:br>
              <a:rPr lang="en-US" sz="2800" dirty="0"/>
            </a:br>
            <a:r>
              <a:rPr lang="en-US" sz="2800" dirty="0"/>
              <a:t>TWITTER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3887" y="6398724"/>
            <a:ext cx="3801224" cy="396660"/>
          </a:xfrm>
        </p:spPr>
        <p:txBody>
          <a:bodyPr>
            <a:normAutofit/>
          </a:bodyPr>
          <a:lstStyle/>
          <a:p>
            <a:r>
              <a:rPr lang="en-US" dirty="0"/>
              <a:t>A.Y. 2022/2023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E3AD5C-2558-58AD-B2D4-50A9CE17C8DA}"/>
              </a:ext>
            </a:extLst>
          </p:cNvPr>
          <p:cNvSpPr txBox="1">
            <a:spLocks/>
          </p:cNvSpPr>
          <p:nvPr/>
        </p:nvSpPr>
        <p:spPr>
          <a:xfrm>
            <a:off x="7533888" y="5830223"/>
            <a:ext cx="4197885" cy="705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Data Driven Economics </a:t>
            </a:r>
          </a:p>
          <a:p>
            <a:r>
              <a:rPr lang="en-US" sz="1800" dirty="0"/>
              <a:t>Final Project</a:t>
            </a:r>
          </a:p>
          <a:p>
            <a:endParaRPr lang="en-US" sz="1800" dirty="0"/>
          </a:p>
          <a:p>
            <a:r>
              <a:rPr lang="en-US" sz="1800" dirty="0"/>
              <a:t>Prof. </a:t>
            </a:r>
            <a:r>
              <a:rPr lang="en-US" sz="1800" dirty="0" err="1"/>
              <a:t>Juri</a:t>
            </a:r>
            <a:r>
              <a:rPr lang="en-US" sz="1800" dirty="0"/>
              <a:t> </a:t>
            </a:r>
            <a:r>
              <a:rPr lang="en-US" sz="1800" dirty="0" err="1"/>
              <a:t>Marcucci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026" name="Picture 2" descr="Sapienza University of Rome vector logo - Sapienza University of Rome logo  vector free download">
            <a:extLst>
              <a:ext uri="{FF2B5EF4-FFF2-40B4-BE49-F238E27FC236}">
                <a16:creationId xmlns:a16="http://schemas.microsoft.com/office/drawing/2014/main" id="{90586189-1515-FB66-983A-F167F366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" y="406304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5332325" cy="750014"/>
          </a:xfrm>
        </p:spPr>
        <p:txBody>
          <a:bodyPr>
            <a:normAutofit/>
          </a:bodyPr>
          <a:lstStyle/>
          <a:p>
            <a:r>
              <a:rPr lang="en-US" dirty="0"/>
              <a:t>Merging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517423"/>
            <a:ext cx="8578629" cy="26326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Downloading the Bitcoin daily prices using Yahoo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 the Tweets dataset with Bitcoin prices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96D178-F4BC-E609-DC83-CFA9F13A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42905" y="3135277"/>
            <a:ext cx="6810318" cy="315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12668-247A-AD56-1EE8-B3880905E42C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58445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5984367" cy="750014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266F48-E4A1-BA7D-87C6-453E7B29F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31678" y="1265993"/>
            <a:ext cx="5821908" cy="268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7BEA9A-6AD3-20C1-8125-F7C9D4062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8" y="4079814"/>
            <a:ext cx="5824970" cy="229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BB21022-5754-1CFF-CFA2-3A19450F37FC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1802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2148840"/>
            <a:ext cx="5700765" cy="1715531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7579" y="3992148"/>
            <a:ext cx="4179570" cy="365125"/>
          </a:xfrm>
        </p:spPr>
        <p:txBody>
          <a:bodyPr/>
          <a:lstStyle/>
          <a:p>
            <a:r>
              <a:rPr lang="en-US" dirty="0"/>
              <a:t>Vader – </a:t>
            </a:r>
            <a:r>
              <a:rPr lang="en-US" dirty="0" err="1"/>
              <a:t>FinBERT</a:t>
            </a:r>
            <a:r>
              <a:rPr lang="en-US" dirty="0"/>
              <a:t> – Data Augmentation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8B62C-CF3E-0DB9-13ED-68941D17E759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581856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5332325" cy="750014"/>
          </a:xfrm>
        </p:spPr>
        <p:txBody>
          <a:bodyPr>
            <a:normAutofit/>
          </a:bodyPr>
          <a:lstStyle/>
          <a:p>
            <a:r>
              <a:rPr lang="en-US" dirty="0"/>
              <a:t>Vader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517423"/>
            <a:ext cx="8578629" cy="26326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Powerful emotion-understanding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Analyzes tweets, comments, and posts for sentiment at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on vast data, detects nuances for public opinion and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outputs: positive, negative, neutral</a:t>
            </a:r>
            <a:r>
              <a:rPr lang="en-US"/>
              <a:t>, compound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impressive tool for understanding emotions in written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2050" name="Picture 2" descr="Sentiment Analysis | Sentiment Analysis Tools | Express Analytics">
            <a:extLst>
              <a:ext uri="{FF2B5EF4-FFF2-40B4-BE49-F238E27FC236}">
                <a16:creationId xmlns:a16="http://schemas.microsoft.com/office/drawing/2014/main" id="{340BA111-EE34-4962-5107-3E7FD2D1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78" y="3658589"/>
            <a:ext cx="37242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9D48F-BC94-C360-3A5C-B1C6714F5007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68547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9311979" cy="750014"/>
          </a:xfrm>
        </p:spPr>
        <p:txBody>
          <a:bodyPr>
            <a:normAutofit/>
          </a:bodyPr>
          <a:lstStyle/>
          <a:p>
            <a:r>
              <a:rPr lang="en-US" dirty="0"/>
              <a:t>Pretrained Bert base Financial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431986"/>
            <a:ext cx="8578629" cy="2286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Tailored for financial language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Learns from vast financial text corpus, capturing nuances and jargon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Fine-tuning enhances performance on specific financial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Empowers financial institutions with valuable insights from text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3074" name="Picture 2" descr="Financial Sentiment Analysis using FinBert">
            <a:extLst>
              <a:ext uri="{FF2B5EF4-FFF2-40B4-BE49-F238E27FC236}">
                <a16:creationId xmlns:a16="http://schemas.microsoft.com/office/drawing/2014/main" id="{10610FF4-1727-37B0-1405-AA45C08E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94" y="4454470"/>
            <a:ext cx="56864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and assets - Hugging Face">
            <a:extLst>
              <a:ext uri="{FF2B5EF4-FFF2-40B4-BE49-F238E27FC236}">
                <a16:creationId xmlns:a16="http://schemas.microsoft.com/office/drawing/2014/main" id="{9E7FB5F7-BB24-4934-8438-51A63FAD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246" y="3031112"/>
            <a:ext cx="4695645" cy="124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9CC92-EF51-7093-EBF0-8AAF44856982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56167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5332325" cy="750014"/>
          </a:xfrm>
        </p:spPr>
        <p:txBody>
          <a:bodyPr>
            <a:normAutofit/>
          </a:bodyPr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517423"/>
            <a:ext cx="8578629" cy="26326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concentration of the sentiment data on strict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part of solution adopted from the paper: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Removing 50% of strictly zero sentiment tweets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Adding Gaussian noise to 25% of strictly zero sentiment tweets with std of 7% of the dataset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Applied spam filtering on the remaining 25% of strictly zero sentiment tweets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60457-F4B6-404C-C933-8891F8AEE59B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8C2493-F769-2AAA-AE01-65B58406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3" y="3623037"/>
            <a:ext cx="4363748" cy="27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5CAA3BF-0900-8C58-6CDF-783C6F308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26" y="3634953"/>
            <a:ext cx="4420948" cy="270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21121A15-E353-533C-F1F3-147E69FC5379}"/>
              </a:ext>
            </a:extLst>
          </p:cNvPr>
          <p:cNvSpPr/>
          <p:nvPr/>
        </p:nvSpPr>
        <p:spPr>
          <a:xfrm>
            <a:off x="4888815" y="4520596"/>
            <a:ext cx="1361746" cy="483791"/>
          </a:xfrm>
          <a:prstGeom prst="notchedRight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65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5332325" cy="750014"/>
          </a:xfrm>
        </p:spPr>
        <p:txBody>
          <a:bodyPr>
            <a:normAutofit/>
          </a:bodyPr>
          <a:lstStyle/>
          <a:p>
            <a:r>
              <a:rPr lang="en-US" dirty="0"/>
              <a:t>Spam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326505"/>
            <a:ext cx="8759888" cy="31247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spam detection system for tweets using various text analysis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Utilized spam keywords and regular expressions to identify potential spam in tweet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Employed text analysis filters, including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Repetitive words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Excessive punctuation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All uppercase/lowercase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Repeated characters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URLs/emails checks.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on the potential spam tweets from the dataset with neutral sentiment.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F4D52-F0EF-A762-1CB3-5E63D3590488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  <p:pic>
        <p:nvPicPr>
          <p:cNvPr id="5122" name="Picture 2" descr="8 Features Your Spam Filtering Service Must Include - Rick's Cloud">
            <a:extLst>
              <a:ext uri="{FF2B5EF4-FFF2-40B4-BE49-F238E27FC236}">
                <a16:creationId xmlns:a16="http://schemas.microsoft.com/office/drawing/2014/main" id="{2DCFD705-0EBD-38B3-DAFC-675E2330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54" y="4548466"/>
            <a:ext cx="1737678" cy="1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5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5141" y="2148840"/>
            <a:ext cx="5611624" cy="1715531"/>
          </a:xfrm>
        </p:spPr>
        <p:txBody>
          <a:bodyPr/>
          <a:lstStyle/>
          <a:p>
            <a:r>
              <a:rPr lang="en-US" dirty="0"/>
              <a:t>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102D4-0D50-1F7B-AB93-F80B1F65E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5141" y="3992148"/>
            <a:ext cx="4202008" cy="365125"/>
          </a:xfrm>
        </p:spPr>
        <p:txBody>
          <a:bodyPr/>
          <a:lstStyle/>
          <a:p>
            <a:r>
              <a:rPr lang="en-US" dirty="0"/>
              <a:t>GRU – Hyperparameter Tuning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6F08A-D5E5-AE88-8E86-36F76952308C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19512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5332325" cy="750014"/>
          </a:xfrm>
        </p:spPr>
        <p:txBody>
          <a:bodyPr>
            <a:normAutofit/>
          </a:bodyPr>
          <a:lstStyle/>
          <a:p>
            <a:r>
              <a:rPr lang="en-US" dirty="0"/>
              <a:t>Preprocessing of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517423"/>
            <a:ext cx="8578629" cy="21919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Transformation</a:t>
            </a:r>
            <a:r>
              <a:rPr lang="en-US" dirty="0"/>
              <a:t>: Convert </a:t>
            </a:r>
            <a:r>
              <a:rPr lang="en-US" dirty="0" err="1"/>
              <a:t>DataFrame</a:t>
            </a:r>
            <a:r>
              <a:rPr lang="en-US" dirty="0"/>
              <a:t> to numerical matrix format for machine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Normalization</a:t>
            </a:r>
            <a:r>
              <a:rPr lang="en-US" dirty="0"/>
              <a:t>: Scale data between 0 and 1 for consistent representation.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Train-Test Split</a:t>
            </a:r>
            <a:r>
              <a:rPr lang="en-US" dirty="0"/>
              <a:t>: Divide dataset into training and testing 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Look-Back Sequence</a:t>
            </a:r>
            <a:r>
              <a:rPr lang="en-US" dirty="0"/>
              <a:t>: Consider previous data points for predicting the next 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Reshaping</a:t>
            </a:r>
            <a:r>
              <a:rPr lang="en-US" dirty="0"/>
              <a:t>: Structure data for time-series forecasting and model requirements.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131B9E4-09D2-B885-3AC2-3A7F368A4E1A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  <p:pic>
        <p:nvPicPr>
          <p:cNvPr id="6146" name="Picture 2" descr="Data Mining Icon - Free PNG &amp; SVG 2475096 - Noun Project">
            <a:extLst>
              <a:ext uri="{FF2B5EF4-FFF2-40B4-BE49-F238E27FC236}">
                <a16:creationId xmlns:a16="http://schemas.microsoft.com/office/drawing/2014/main" id="{988E5480-F538-99B2-E838-C2C24BEC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489" y="370935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589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6603284" cy="750014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and training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517423"/>
            <a:ext cx="8578629" cy="21919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Neural Network Model</a:t>
            </a:r>
            <a:r>
              <a:rPr lang="en-US" dirty="0"/>
              <a:t>: Create a model with a </a:t>
            </a:r>
            <a:r>
              <a:rPr lang="en-US" u="sng" dirty="0"/>
              <a:t>GRU</a:t>
            </a:r>
            <a:r>
              <a:rPr lang="en-US" dirty="0"/>
              <a:t> layer, dropout, and a dense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Model Architecture</a:t>
            </a:r>
            <a:r>
              <a:rPr lang="en-US" dirty="0"/>
              <a:t>: Utilize a GRU layer with a specified number of neurons and input shape.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Regularization</a:t>
            </a:r>
            <a:r>
              <a:rPr lang="en-US" dirty="0"/>
              <a:t>: Apply dropout and early stopping to prevent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 Layer</a:t>
            </a:r>
            <a:r>
              <a:rPr lang="en-US" dirty="0"/>
              <a:t>: Use a dense layer with one unit for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Process</a:t>
            </a:r>
            <a:r>
              <a:rPr lang="en-US" dirty="0"/>
              <a:t>: Compile the model with Adam optimizer and mean squared error.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131B9E4-09D2-B885-3AC2-3A7F368A4E1A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AE081-07EE-819B-1FA7-D9BBC6FB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3584822"/>
            <a:ext cx="5164194" cy="263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8"/>
            <a:ext cx="8421688" cy="626072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88ADF35-7762-4E85-BE67-27FDB5522B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627858" y="1942023"/>
            <a:ext cx="2974287" cy="297428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013" y="5121053"/>
            <a:ext cx="2569972" cy="343061"/>
          </a:xfrm>
        </p:spPr>
        <p:txBody>
          <a:bodyPr/>
          <a:lstStyle/>
          <a:p>
            <a:r>
              <a:rPr lang="en-US" dirty="0"/>
              <a:t>Mehrzad Jafari Ranjbar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420882-1CC0-49B4-8DDE-24EC2668750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182203" y="5497326"/>
            <a:ext cx="1845511" cy="343061"/>
          </a:xfrm>
        </p:spPr>
        <p:txBody>
          <a:bodyPr/>
          <a:lstStyle/>
          <a:p>
            <a:r>
              <a:rPr lang="en-US" dirty="0"/>
              <a:t>Data Scientist   Allianz Trade Co.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6" name="Picture Placeholder 15">
            <a:extLst>
              <a:ext uri="{FF2B5EF4-FFF2-40B4-BE49-F238E27FC236}">
                <a16:creationId xmlns:a16="http://schemas.microsoft.com/office/drawing/2014/main" id="{170D2A29-1C59-9615-26D1-25A1F747D01C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/>
          <a:stretch/>
        </p:blipFill>
        <p:spPr>
          <a:xfrm>
            <a:off x="7692419" y="1943308"/>
            <a:ext cx="2769163" cy="29742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F775056-8E24-95DC-9B55-BF3D16C168BF}"/>
              </a:ext>
            </a:extLst>
          </p:cNvPr>
          <p:cNvSpPr txBox="1">
            <a:spLocks/>
          </p:cNvSpPr>
          <p:nvPr/>
        </p:nvSpPr>
        <p:spPr>
          <a:xfrm>
            <a:off x="7918146" y="5121053"/>
            <a:ext cx="2317707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Giovanni Giunta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861B9CE-8028-688E-40DC-A3281F11D03E}"/>
              </a:ext>
            </a:extLst>
          </p:cNvPr>
          <p:cNvSpPr txBox="1">
            <a:spLocks/>
          </p:cNvSpPr>
          <p:nvPr/>
        </p:nvSpPr>
        <p:spPr>
          <a:xfrm>
            <a:off x="7989464" y="5497326"/>
            <a:ext cx="2317380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Engineer Capgemini Co. / IFAD (UN) </a:t>
            </a:r>
          </a:p>
        </p:txBody>
      </p:sp>
      <p:sp>
        <p:nvSpPr>
          <p:cNvPr id="39" name="Date Placeholder 4">
            <a:extLst>
              <a:ext uri="{FF2B5EF4-FFF2-40B4-BE49-F238E27FC236}">
                <a16:creationId xmlns:a16="http://schemas.microsoft.com/office/drawing/2014/main" id="{34DA5E3E-1E17-36D3-B4BB-CAF0D6F67401}"/>
              </a:ext>
            </a:extLst>
          </p:cNvPr>
          <p:cNvSpPr txBox="1">
            <a:spLocks/>
          </p:cNvSpPr>
          <p:nvPr/>
        </p:nvSpPr>
        <p:spPr>
          <a:xfrm>
            <a:off x="1333500" y="6356350"/>
            <a:ext cx="985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2023</a:t>
            </a:r>
            <a:endParaRPr lang="en-US" dirty="0"/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F7EBF113-E9D1-CF25-EC7D-A8F9FBF94C4A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5901531" cy="750014"/>
          </a:xfrm>
        </p:spPr>
        <p:txBody>
          <a:bodyPr>
            <a:normAutofit/>
          </a:bodyPr>
          <a:lstStyle/>
          <a:p>
            <a:r>
              <a:rPr lang="en-US" dirty="0"/>
              <a:t>Hyper-parameter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517423"/>
            <a:ext cx="8578629" cy="48389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of finding best model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Impacts model performance and prevents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Neurons: </a:t>
            </a:r>
            <a:r>
              <a:rPr lang="en-US"/>
              <a:t>Optimal value </a:t>
            </a:r>
            <a:r>
              <a:rPr lang="en-US" dirty="0"/>
              <a:t>32 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Capacity and complexity of the model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Balance between capturing patterns and overfitting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Level of Dropout: </a:t>
            </a:r>
            <a:r>
              <a:rPr lang="en-US" dirty="0"/>
              <a:t>Optimal value (Vader) 0.2 - Optimal value (Fin-Bert) 0.3 </a:t>
            </a:r>
            <a:endParaRPr kumimoji="0" lang="en-US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742950" lvl="1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Tenorite"/>
              </a:rPr>
              <a:t>Probability of deactivating neurons</a:t>
            </a:r>
          </a:p>
          <a:p>
            <a:pPr marL="742950" lvl="1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Tenorite"/>
              </a:rPr>
              <a:t>Regularization technique to prevent overfitting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Learning Rate: </a:t>
            </a:r>
            <a:r>
              <a:rPr lang="en-US" dirty="0"/>
              <a:t>Optimal value 0.0001</a:t>
            </a:r>
            <a:endParaRPr kumimoji="0" lang="en-US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742950" lvl="1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Tenorite"/>
              </a:rPr>
              <a:t>Controls parameter updates during training.</a:t>
            </a:r>
          </a:p>
          <a:p>
            <a:pPr marL="742950" lvl="1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Tenorite"/>
              </a:rPr>
              <a:t>Balance between speed and convergence.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Number of Patience: </a:t>
            </a:r>
            <a:r>
              <a:rPr lang="en-US" dirty="0"/>
              <a:t>Optimal value 7</a:t>
            </a:r>
            <a:endParaRPr kumimoji="0" lang="en-US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742950" lvl="1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Tenorite"/>
              </a:rPr>
              <a:t>Early stopping to prevent overfitting.</a:t>
            </a:r>
          </a:p>
          <a:p>
            <a:pPr marL="742950" lvl="1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Tenorite"/>
              </a:rPr>
              <a:t>Determines epochs to wait for improvement.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6CC96-7196-F33E-DDC1-D302B0476DE9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56071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408" y="2379644"/>
            <a:ext cx="5010374" cy="1211860"/>
          </a:xfrm>
        </p:spPr>
        <p:txBody>
          <a:bodyPr/>
          <a:lstStyle/>
          <a:p>
            <a:r>
              <a:rPr lang="en-US" sz="4400" dirty="0"/>
              <a:t>Results/Metrics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12A8B54-BB89-AFAA-CB94-180559626A88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111915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6603284" cy="750014"/>
          </a:xfrm>
        </p:spPr>
        <p:txBody>
          <a:bodyPr>
            <a:normAutofit/>
          </a:bodyPr>
          <a:lstStyle/>
          <a:p>
            <a:r>
              <a:rPr lang="en-US" dirty="0"/>
              <a:t>Model result (Vader + GRU)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517423"/>
            <a:ext cx="8578629" cy="21919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MAPE</a:t>
            </a:r>
            <a:r>
              <a:rPr lang="en-US" dirty="0"/>
              <a:t>: Train Score: 3.35%, Test Score: 2.81%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RMSE</a:t>
            </a:r>
            <a:r>
              <a:rPr lang="en-US" dirty="0"/>
              <a:t>: Train Score: 1249.14, Test Score: 1197.52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R2 Score</a:t>
            </a:r>
            <a:r>
              <a:rPr lang="en-US" dirty="0"/>
              <a:t>: Train Score: 0.9951, Test Score: 0.9856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MBD</a:t>
            </a:r>
            <a:r>
              <a:rPr lang="en-US" dirty="0"/>
              <a:t>: Train Score: -284.29, Test Score: -254.65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131B9E4-09D2-B885-3AC2-3A7F368A4E1A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AE081-07EE-819B-1FA7-D9BBC6FB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0984" y="3618734"/>
            <a:ext cx="3637296" cy="224533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6A2E793-2F0C-7C09-E21C-E0F06121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848585" y="3618734"/>
            <a:ext cx="3637294" cy="22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F9E47F-79A8-8EA7-DAB7-98E4169F7F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3232" y="3577115"/>
            <a:ext cx="3657600" cy="2230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5F1F4-D42B-72BF-11A0-654A74A77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41" y="1334215"/>
            <a:ext cx="2698494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26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6603284" cy="750014"/>
          </a:xfrm>
        </p:spPr>
        <p:txBody>
          <a:bodyPr>
            <a:normAutofit/>
          </a:bodyPr>
          <a:lstStyle/>
          <a:p>
            <a:r>
              <a:rPr lang="en-US" dirty="0"/>
              <a:t>Model result (Fin-</a:t>
            </a:r>
            <a:r>
              <a:rPr lang="en-US" dirty="0" err="1"/>
              <a:t>bert</a:t>
            </a:r>
            <a:r>
              <a:rPr lang="en-US" dirty="0"/>
              <a:t> + GRU)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517423"/>
            <a:ext cx="8578629" cy="21919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MAPE</a:t>
            </a:r>
            <a:r>
              <a:rPr lang="en-US" dirty="0"/>
              <a:t>: Train Score: 3.46%, Test Score: 3.07%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RMSE</a:t>
            </a:r>
            <a:r>
              <a:rPr lang="en-US" dirty="0"/>
              <a:t>: Train Score: 1156.79, Test Score: 1286.22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R2 Score</a:t>
            </a:r>
            <a:r>
              <a:rPr lang="en-US" dirty="0"/>
              <a:t>: Train Score: 0.9958, Test Score: 0.9833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MBD</a:t>
            </a:r>
            <a:r>
              <a:rPr lang="en-US" dirty="0"/>
              <a:t>: Train Score: +22.43, Test Score: +407.09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131B9E4-09D2-B885-3AC2-3A7F368A4E1A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AE081-07EE-819B-1FA7-D9BBC6FB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0985" y="3618734"/>
            <a:ext cx="3637294" cy="224533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6A2E793-2F0C-7C09-E21C-E0F06121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848584" y="3618734"/>
            <a:ext cx="3637294" cy="22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F9E47F-79A8-8EA7-DAB7-98E4169F7F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2358" y="3574061"/>
            <a:ext cx="3639347" cy="2236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DDC17-2E20-0C7B-99A0-4D989DC30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41" y="1334215"/>
            <a:ext cx="2698494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75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408" y="2379644"/>
            <a:ext cx="5010374" cy="1211860"/>
          </a:xfrm>
        </p:spPr>
        <p:txBody>
          <a:bodyPr/>
          <a:lstStyle/>
          <a:p>
            <a:r>
              <a:rPr lang="en-US" sz="4400" dirty="0"/>
              <a:t>Conclusions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68B1745-FC0F-0EB5-CA53-DC53DFC129E7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35637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5901531" cy="750014"/>
          </a:xfrm>
        </p:spPr>
        <p:txBody>
          <a:bodyPr>
            <a:normAutofit/>
          </a:bodyPr>
          <a:lstStyle/>
          <a:p>
            <a:r>
              <a:rPr lang="en-US" dirty="0"/>
              <a:t>Comparison of the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517423"/>
            <a:ext cx="8578629" cy="39799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1 using Vader Sentiment Analysis, slightly outperforms Model employing Fin-Bert Sentiment Analysis, in predicting Bitcoin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1 shows lower Mean Absolute Percentage Error (MAPE) and Root Mean Squared Error (RMSE) for the test sets, indicating higher accuracy in price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models achieve high R2 scores, suggesting they explain a significant portion of the price variance, with Model 2 having slightly higher R2 scores on the test 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1 also exhibits smaller negative Mean Bias Deviation (MBD) values, indicating its predictions are closer to the true values of Bitcoin prices compared to Model 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D4BC0-F41A-B308-374C-458BB2FD249E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  <p:pic>
        <p:nvPicPr>
          <p:cNvPr id="8196" name="Picture 4" descr="Wolf Of Wall Street Jonah Hill GIF | GIFDB.com">
            <a:extLst>
              <a:ext uri="{FF2B5EF4-FFF2-40B4-BE49-F238E27FC236}">
                <a16:creationId xmlns:a16="http://schemas.microsoft.com/office/drawing/2014/main" id="{496B70C8-035D-6256-B2F2-9E52D1D9B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058" y="4071667"/>
            <a:ext cx="3804942" cy="220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99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5901531" cy="750014"/>
          </a:xfrm>
        </p:spPr>
        <p:txBody>
          <a:bodyPr>
            <a:normAutofit fontScale="90000"/>
          </a:bodyPr>
          <a:lstStyle/>
          <a:p>
            <a:r>
              <a:rPr lang="en-US" dirty="0"/>
              <a:t>Our thoughts and possible future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239083"/>
            <a:ext cx="8578629" cy="39799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role of social media’s communities in changes in the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Importance of 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Domain-Specific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Advanced NLP Models for spam filtering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Additional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Ensemble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2DED4-9EE1-8895-11E2-06180C75C074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  <p:pic>
        <p:nvPicPr>
          <p:cNvPr id="9218" name="Picture 2" descr="Elon Musk Becomes Twitter's Largest Shareholder - The New York Times">
            <a:extLst>
              <a:ext uri="{FF2B5EF4-FFF2-40B4-BE49-F238E27FC236}">
                <a16:creationId xmlns:a16="http://schemas.microsoft.com/office/drawing/2014/main" id="{6DFED1B1-5088-4235-1409-CCD908F86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172" y="4615635"/>
            <a:ext cx="2632184" cy="17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5AC41AE-4EC8-FB61-1A7B-7C72191AE4EC}"/>
              </a:ext>
            </a:extLst>
          </p:cNvPr>
          <p:cNvSpPr/>
          <p:nvPr/>
        </p:nvSpPr>
        <p:spPr>
          <a:xfrm flipH="1">
            <a:off x="3437749" y="3306209"/>
            <a:ext cx="2104846" cy="1575845"/>
          </a:xfrm>
          <a:prstGeom prst="cloudCallout">
            <a:avLst>
              <a:gd name="adj1" fmla="val -54030"/>
              <a:gd name="adj2" fmla="val 5100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Bitcoin - Wikipedia">
            <a:extLst>
              <a:ext uri="{FF2B5EF4-FFF2-40B4-BE49-F238E27FC236}">
                <a16:creationId xmlns:a16="http://schemas.microsoft.com/office/drawing/2014/main" id="{2AC9FCB2-832C-6839-86F7-BFD63AEB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041" y="348286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7B4F347-25D3-C0D1-46BF-FE7BAF963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1" y="3841654"/>
            <a:ext cx="5560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DF5A68-18C6-BA1D-8A6C-FFD29AAC0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041" y="3943169"/>
            <a:ext cx="609131" cy="457200"/>
          </a:xfrm>
          <a:prstGeom prst="rect">
            <a:avLst/>
          </a:prstGeom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250D20C5-5E8D-F689-B730-198C9A0A0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700" y="4365261"/>
            <a:ext cx="1357223" cy="1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ector Logos, PNG Images, Templates Free Download | seeklogo">
            <a:extLst>
              <a:ext uri="{FF2B5EF4-FFF2-40B4-BE49-F238E27FC236}">
                <a16:creationId xmlns:a16="http://schemas.microsoft.com/office/drawing/2014/main" id="{095144F8-B6FD-4ACD-CD5F-2B4141CAF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3698731"/>
            <a:ext cx="648673" cy="6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7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Mehrzad &amp; Giovanni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1595858-B6EB-DDCB-B3B4-5D85C0AF26BB}"/>
              </a:ext>
            </a:extLst>
          </p:cNvPr>
          <p:cNvSpPr txBox="1">
            <a:spLocks/>
          </p:cNvSpPr>
          <p:nvPr/>
        </p:nvSpPr>
        <p:spPr>
          <a:xfrm>
            <a:off x="6048559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8578628" cy="671373"/>
          </a:xfrm>
        </p:spPr>
        <p:txBody>
          <a:bodyPr>
            <a:normAutofit fontScale="90000"/>
          </a:bodyPr>
          <a:lstStyle/>
          <a:p>
            <a:r>
              <a:rPr lang="en-US" dirty="0"/>
              <a:t>BTC Price Prediction Using Twitter Sentiment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305990"/>
            <a:ext cx="8578629" cy="26326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BTC price prediction using Twitter sentiment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Twitter sentiment analysis: understanding market sentiment in real-time.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Integrating social media data and machine learning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Developing a model to predict BTC price based on sentiment.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 for traders, investors, and understanding market behavior.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6364A1A-53A5-BA99-47BD-D5AFB0034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133487" y="3088727"/>
            <a:ext cx="5555640" cy="338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1E37DE-80F6-1AFA-5713-8B7D2D50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508438" y="3564967"/>
            <a:ext cx="992397" cy="99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witter - Wikipedia">
            <a:extLst>
              <a:ext uri="{FF2B5EF4-FFF2-40B4-BE49-F238E27FC236}">
                <a16:creationId xmlns:a16="http://schemas.microsoft.com/office/drawing/2014/main" id="{71139499-4481-51E9-6AEF-7AEAE867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7305"/>
            <a:ext cx="580358" cy="47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C86C67A-54B4-1AC8-A514-4672BBE4A384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634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90" y="715473"/>
            <a:ext cx="5238391" cy="1047226"/>
          </a:xfrm>
        </p:spPr>
        <p:txBody>
          <a:bodyPr>
            <a:normAutofit/>
          </a:bodyPr>
          <a:lstStyle/>
          <a:p>
            <a:r>
              <a:rPr lang="en-US" sz="3200" dirty="0"/>
              <a:t>Study Aim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690" y="2070340"/>
            <a:ext cx="5047250" cy="41493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Creating a model to predict the price of Bitcoin based on sentiment analysis of 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Presentation structure: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Background and literature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 and Challenges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Price prediction model (GRU)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Results/Metrics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2928B8B-C007-7D81-2847-93861CC10449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578AC8-FA1E-E138-9AC9-8D2C1C0BB2D1}"/>
              </a:ext>
            </a:extLst>
          </p:cNvPr>
          <p:cNvSpPr txBox="1">
            <a:spLocks/>
          </p:cNvSpPr>
          <p:nvPr/>
        </p:nvSpPr>
        <p:spPr>
          <a:xfrm>
            <a:off x="763674" y="385571"/>
            <a:ext cx="5332325" cy="7500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Twitter data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363E519-C05C-F0C6-4369-9B3EBBA32BCB}"/>
              </a:ext>
            </a:extLst>
          </p:cNvPr>
          <p:cNvSpPr txBox="1">
            <a:spLocks/>
          </p:cNvSpPr>
          <p:nvPr/>
        </p:nvSpPr>
        <p:spPr>
          <a:xfrm>
            <a:off x="763674" y="1517423"/>
            <a:ext cx="8578629" cy="2632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Twitter reveals market sentiment and community dynamics for cryptocurrencies.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 of tweets impacts cryptocurrency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Twitter communities offer insights and information exchange about cryptocurrencies.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Comprehensive analysis, beyond Twitter sentiment, is crucial for accurate price prediction.</a:t>
            </a:r>
          </a:p>
        </p:txBody>
      </p:sp>
      <p:pic>
        <p:nvPicPr>
          <p:cNvPr id="3074" name="Picture 2" descr="Sentiment analysis of 500,000 Tweets on Elon Musk | Towards AI">
            <a:extLst>
              <a:ext uri="{FF2B5EF4-FFF2-40B4-BE49-F238E27FC236}">
                <a16:creationId xmlns:a16="http://schemas.microsoft.com/office/drawing/2014/main" id="{5125692D-6202-D746-A3EB-A62B19F3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56" y="2992050"/>
            <a:ext cx="3364300" cy="336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ABE96CB7-4621-C085-1764-97F768A27F37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3567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578AC8-FA1E-E138-9AC9-8D2C1C0BB2D1}"/>
              </a:ext>
            </a:extLst>
          </p:cNvPr>
          <p:cNvSpPr txBox="1">
            <a:spLocks/>
          </p:cNvSpPr>
          <p:nvPr/>
        </p:nvSpPr>
        <p:spPr>
          <a:xfrm>
            <a:off x="763674" y="385571"/>
            <a:ext cx="5332325" cy="7500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Yahoo Finance API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363E519-C05C-F0C6-4369-9B3EBBA32BCB}"/>
              </a:ext>
            </a:extLst>
          </p:cNvPr>
          <p:cNvSpPr txBox="1">
            <a:spLocks/>
          </p:cNvSpPr>
          <p:nvPr/>
        </p:nvSpPr>
        <p:spPr>
          <a:xfrm>
            <a:off x="763674" y="1517423"/>
            <a:ext cx="8578629" cy="2632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powerful tool for accessing and analyzing financial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and historical market data available at developers' fingertips.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automation, building financial applications, and sophisticated data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fundamental financial data for informed decision-making.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0C1B23-77A0-4A81-ED8E-8B79CC0D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518202" y="3513560"/>
            <a:ext cx="4786209" cy="23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65BD77E-0450-A63B-67CC-B7888FF51590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60580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578AC8-FA1E-E138-9AC9-8D2C1C0BB2D1}"/>
              </a:ext>
            </a:extLst>
          </p:cNvPr>
          <p:cNvSpPr txBox="1">
            <a:spLocks/>
          </p:cNvSpPr>
          <p:nvPr/>
        </p:nvSpPr>
        <p:spPr>
          <a:xfrm>
            <a:off x="763674" y="385571"/>
            <a:ext cx="5332325" cy="7500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Significant breakthroughs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363E519-C05C-F0C6-4369-9B3EBBA32BCB}"/>
              </a:ext>
            </a:extLst>
          </p:cNvPr>
          <p:cNvSpPr txBox="1">
            <a:spLocks/>
          </p:cNvSpPr>
          <p:nvPr/>
        </p:nvSpPr>
        <p:spPr>
          <a:xfrm>
            <a:off x="763675" y="1309802"/>
            <a:ext cx="9441030" cy="2579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methods shifted to machine learning for price prediction in finance.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RNNs revolutionized sequential data analysis, including time series forecasting.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improved learning capability by addressing the vanishing gradient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GRUs simplified architecture while maintaining strong performance in prediction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of machine learning with language models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825A3A-266E-CEC3-B043-1221D081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8" y="3260785"/>
            <a:ext cx="4259503" cy="128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RT Explained – A list of Frequently Asked Questions – Let the Machines  Learn">
            <a:extLst>
              <a:ext uri="{FF2B5EF4-FFF2-40B4-BE49-F238E27FC236}">
                <a16:creationId xmlns:a16="http://schemas.microsoft.com/office/drawing/2014/main" id="{428D4C4F-F07F-B86E-BA2B-3702789CD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21" y="3314262"/>
            <a:ext cx="3515695" cy="315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1B8595C-DEF0-0706-8DF0-365DA43B73A2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F6F3F-2B92-6EA1-FA3B-5AAF6D94C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08" y="4656287"/>
            <a:ext cx="4259503" cy="1157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4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7579" y="3036498"/>
            <a:ext cx="2858783" cy="82787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7579" y="3992148"/>
            <a:ext cx="4627198" cy="365125"/>
          </a:xfrm>
        </p:spPr>
        <p:txBody>
          <a:bodyPr>
            <a:normAutofit/>
          </a:bodyPr>
          <a:lstStyle/>
          <a:p>
            <a:r>
              <a:rPr lang="en-US" dirty="0"/>
              <a:t>Cleaning – Merging – Explanatory 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2B5E7-9501-A023-E108-A19F6D3A0ACC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74" y="385571"/>
            <a:ext cx="5332325" cy="750014"/>
          </a:xfrm>
        </p:spPr>
        <p:txBody>
          <a:bodyPr>
            <a:normAutofit/>
          </a:bodyPr>
          <a:lstStyle/>
          <a:p>
            <a:r>
              <a:rPr lang="en-US" dirty="0"/>
              <a:t>Cleaning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674" y="1517423"/>
            <a:ext cx="8578629" cy="26326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Removing duplicate tweets on Tweet ID and Tweet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Extraction of the usernames from Tweet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Considering only the users with more than 10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Defining a set of irrelevant hashtags and removing the tweets associated to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Removing all the unnecessary columns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5E06D27-DCED-D786-00A8-644575D9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1BB68-F767-8D74-9FAF-63B5170A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135" y="3700816"/>
            <a:ext cx="7068011" cy="13801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6FFF3-9AC1-BB25-10C9-38DE7B823D10}"/>
              </a:ext>
            </a:extLst>
          </p:cNvPr>
          <p:cNvSpPr txBox="1">
            <a:spLocks/>
          </p:cNvSpPr>
          <p:nvPr/>
        </p:nvSpPr>
        <p:spPr>
          <a:xfrm>
            <a:off x="2669886" y="6356349"/>
            <a:ext cx="352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Cryptocurrency Price Prediction Using Twitter Sentiment Analysis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094918E-CF2E-56C5-B938-116B162E2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74" y="5535805"/>
            <a:ext cx="876376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65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{2C67AB51-B3E6-4DA0-8781-90D359CD48F9}tf67328976_win32</Template>
  <TotalTime>3597</TotalTime>
  <Words>1348</Words>
  <Application>Microsoft Office PowerPoint</Application>
  <PresentationFormat>Widescreen</PresentationFormat>
  <Paragraphs>236</Paragraphs>
  <Slides>27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 New</vt:lpstr>
      <vt:lpstr>Söhne</vt:lpstr>
      <vt:lpstr>Tenorite</vt:lpstr>
      <vt:lpstr>Office Theme</vt:lpstr>
      <vt:lpstr>CRYPTOCURRENCY PRICE PREDICTION USING TWITTER SENTIMENT ANALYSIS</vt:lpstr>
      <vt:lpstr>MEET OUR TEAM</vt:lpstr>
      <vt:lpstr>BTC Price Prediction Using Twitter Sentiment</vt:lpstr>
      <vt:lpstr>Study Aim &amp; Methodology</vt:lpstr>
      <vt:lpstr>Presentazione standard di PowerPoint</vt:lpstr>
      <vt:lpstr>Presentazione standard di PowerPoint</vt:lpstr>
      <vt:lpstr>Presentazione standard di PowerPoint</vt:lpstr>
      <vt:lpstr>Data</vt:lpstr>
      <vt:lpstr>Cleaning the dataset</vt:lpstr>
      <vt:lpstr>Merging the dataset</vt:lpstr>
      <vt:lpstr>Exploratory Data Analysis</vt:lpstr>
      <vt:lpstr>Sentiment Analysis</vt:lpstr>
      <vt:lpstr>Vader sentiment analysis</vt:lpstr>
      <vt:lpstr>Pretrained Bert base Financial</vt:lpstr>
      <vt:lpstr>Data augmentation</vt:lpstr>
      <vt:lpstr>Spam filtering</vt:lpstr>
      <vt:lpstr>Price prediction</vt:lpstr>
      <vt:lpstr>Preprocessing of data</vt:lpstr>
      <vt:lpstr>Creating and training the model</vt:lpstr>
      <vt:lpstr>Hyper-parameter tuning</vt:lpstr>
      <vt:lpstr>Results/Metrics</vt:lpstr>
      <vt:lpstr>Model result (Vader + GRU)</vt:lpstr>
      <vt:lpstr>Model result (Fin-bert + GRU)</vt:lpstr>
      <vt:lpstr>Conclusions</vt:lpstr>
      <vt:lpstr>Comparison of the models</vt:lpstr>
      <vt:lpstr>Our thoughts and possible 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Echo Chamber Effect Resounds on Financial Markets: A Social Media Alert System for Meme Stocks</dc:title>
  <dc:creator>Mehrzad Jafari Ranjbar</dc:creator>
  <cp:lastModifiedBy>Giovanni Giunta</cp:lastModifiedBy>
  <cp:revision>164</cp:revision>
  <dcterms:created xsi:type="dcterms:W3CDTF">2023-05-12T18:00:32Z</dcterms:created>
  <dcterms:modified xsi:type="dcterms:W3CDTF">2023-09-13T11:32:49Z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